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5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6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7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8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550145506" r:id="rId2"/>
    <p:sldId id="550145510" r:id="rId3"/>
    <p:sldId id="550145522" r:id="rId4"/>
    <p:sldId id="550145513" r:id="rId5"/>
    <p:sldId id="550145485" r:id="rId6"/>
    <p:sldId id="550145508" r:id="rId7"/>
    <p:sldId id="550145512" r:id="rId8"/>
    <p:sldId id="55014553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C4F98C-90E3-45A7-89A0-662639860905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7F717C-F375-4709-9742-107BE6E1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06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4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4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4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4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BCF99D3-6E32-4FB8-A03F-6D58A0F68FE2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Rounded MT 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242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Scrap means less plating material  (Au) of a chemistry on a wafer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C2440A-4FCF-4D1C-B03F-D763419B0D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33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current state when the plating tool started 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F99D3-6E32-4FB8-A03F-6D58A0F68FE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46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C2440A-4FCF-4D1C-B03F-D763419B0D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455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95C53-A3D7-45F2-A32C-616EDF8B3DD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04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C2440A-4FCF-4D1C-B03F-D763419B0D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78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live demo where the system was forced to reset, and my code is listening to the EES message and update it automatically to the last known good value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C2440A-4FCF-4D1C-B03F-D763419B0D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0352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C2440A-4FCF-4D1C-B03F-D763419B0D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42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2E048-B5C1-427C-E60A-9B98D530FD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B29427-79A5-E0BC-C4F2-C43E15A847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BD017-B31A-DF8A-439E-96CBBF57C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94EA4-076C-8E02-1FBA-40939FEE7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FEB0A-8D1A-50A7-7F09-FDCD2803F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76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0852F-AA6B-48AE-8C51-CACF5FF53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1A2544-895B-A16A-01A9-A1C0F40207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D440F-4798-7E1F-6F3F-189552BFD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0F059-DCFC-A4E2-D551-4AE1AE8CD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DEEB5-11DA-E5AB-0770-3C97A33F3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943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010463-C493-10D3-12B2-D5ADEEA4BE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F8C9EF-BBBA-43F2-281A-12FF514FF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EDA14-0150-E632-BC23-31C3922C1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D7D71-8ED4-8748-F723-10FFAEBF7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74B0F-DCB5-DAAF-3BAC-6122F64FF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180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 Placeholder 2"/>
          <p:cNvSpPr>
            <a:spLocks noGrp="1"/>
          </p:cNvSpPr>
          <p:nvPr>
            <p:ph type="body" sz="quarter" idx="10" hasCustomPrompt="1"/>
            <p:custDataLst>
              <p:tags r:id="rId1"/>
            </p:custDataLst>
          </p:nvPr>
        </p:nvSpPr>
        <p:spPr>
          <a:xfrm>
            <a:off x="333974" y="1673394"/>
            <a:ext cx="10831738" cy="3831608"/>
          </a:xfrm>
          <a:prstGeom prst="rect">
            <a:avLst/>
          </a:prstGeom>
        </p:spPr>
        <p:txBody>
          <a:bodyPr tIns="0" bIns="0" anchor="t"/>
          <a:lstStyle>
            <a:lvl1pPr marL="0" indent="0">
              <a:lnSpc>
                <a:spcPct val="90000"/>
              </a:lnSpc>
              <a:spcBef>
                <a:spcPts val="400"/>
              </a:spcBef>
              <a:spcAft>
                <a:spcPts val="2666"/>
              </a:spcAft>
              <a:buNone/>
              <a:defRPr sz="2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47884E5-2319-E845-82E8-2DE6AAE4DF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7943" y="289720"/>
            <a:ext cx="9550007" cy="5036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DD72B19-C89B-554E-A0F3-1831C13C57DD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"/>
            </p:custDataLst>
          </p:nvPr>
        </p:nvSpPr>
        <p:spPr>
          <a:xfrm>
            <a:off x="0" y="6447187"/>
            <a:ext cx="1219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b="0" i="0" u="none">
                <a:solidFill>
                  <a:srgbClr val="000000"/>
                </a:solidFill>
              </a:defRPr>
            </a:lvl1pPr>
          </a:lstStyle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69EB16-FDD7-9E49-9958-A453E51C0E1A}"/>
              </a:ext>
            </a:extLst>
          </p:cNvPr>
          <p:cNvSpPr txBox="1"/>
          <p:nvPr userDrawn="1"/>
        </p:nvSpPr>
        <p:spPr>
          <a:xfrm>
            <a:off x="10833635" y="45688"/>
            <a:ext cx="129234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b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Texas Operations</a:t>
            </a:r>
          </a:p>
          <a:p>
            <a:pPr algn="r"/>
            <a:r>
              <a:rPr lang="en-US" sz="1100" b="1">
                <a:latin typeface="Calibri" panose="020F0502020204030204" pitchFamily="34" charset="0"/>
                <a:cs typeface="Calibri" panose="020F0502020204030204" pitchFamily="34" charset="0"/>
              </a:rPr>
              <a:t>YE&amp;CS Engineering</a:t>
            </a:r>
          </a:p>
        </p:txBody>
      </p:sp>
    </p:spTree>
    <p:extLst>
      <p:ext uri="{BB962C8B-B14F-4D97-AF65-F5344CB8AC3E}">
        <p14:creationId xmlns:p14="http://schemas.microsoft.com/office/powerpoint/2010/main" val="183586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3"/>
          </p:nvPr>
        </p:nvSpPr>
        <p:spPr>
          <a:xfrm>
            <a:off x="318259" y="799302"/>
            <a:ext cx="11572038" cy="438948"/>
          </a:xfrm>
          <a:prstGeom prst="rect">
            <a:avLst/>
          </a:prstGeom>
          <a:noFill/>
        </p:spPr>
        <p:txBody>
          <a:bodyPr wrap="square" lIns="0">
            <a:sp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6094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7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6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idx="1"/>
          </p:nvPr>
        </p:nvSpPr>
        <p:spPr>
          <a:xfrm>
            <a:off x="318260" y="1663640"/>
            <a:ext cx="11555482" cy="4495861"/>
          </a:xfrm>
          <a:prstGeom prst="rect">
            <a:avLst/>
          </a:prstGeom>
        </p:spPr>
        <p:txBody>
          <a:bodyPr vert="horz" lIns="0" tIns="45720" rIns="18288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353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D8755-C09E-3207-549F-2DA8DE50C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BEB1E-EAFB-4B45-1B38-9E4763AA4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4EDB2-8141-1210-038E-533433155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13384-2F8D-F087-B547-2F4125920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F8825-4367-3BB0-9976-B514551B9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37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F992C-0DAF-2D2B-35F2-928A79A15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DCC53-7D0A-8204-156C-0D2F32514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09987-ACA7-9B93-11E5-88CF3D30D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AB975-73BC-F4D3-F23A-66044F2E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619AD-6DBD-7E1A-E76B-3F79D3E4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627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3402-B94C-9688-282C-840D421B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E6D8A-FEC3-4FFB-48EC-DF9800E42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B21D62-8641-CD1E-0420-0D861EE64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6E6811-1A13-B5C0-D37D-09BE786B9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2EF0C-C01B-6031-4481-916805298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96A2FD-47AA-03D3-A543-75B1320AE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74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9159D-CFF0-837D-BAAA-9DDE90965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05BBB-8148-722F-0E03-48F782349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AE468-85EA-903D-0B75-534D3C8B6F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2C0AD-30B8-3E1E-A5F3-48FEA557FA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07B72F-D6FB-827A-6927-79033650D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D17A45-EACC-DFDE-0697-3E66F6261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A4CAAF-3EAE-1F77-20A5-80ADFC1B9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68D4A7-CFBD-A13B-CD37-3F179A327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80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C256E-4262-A555-06CB-8AEE25611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113680-28C7-0896-3ED5-13CAD95F1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076338-6151-2B88-04AF-400DB92ED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86E1-ED5C-6C73-2882-E183EAB46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26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D07674-D9A5-AD2F-7696-17B706F01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6C4490-4DFE-CE28-1FFE-4A1B57646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7EDCDF-7C76-7055-0284-ED60A9333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011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0D3A5-E0E5-9F71-49D4-49A765E84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DD969-8EB3-E036-E44C-40E071725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1DB05-6A41-9C49-FAB2-DC8EA8873B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57FB9-1F84-CA6D-79C1-00BA58626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FAE4D1-A1A1-D042-B173-7E927CD35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C6978-DB4B-AC68-D4D4-E87EEC2E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72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19D8B-EB67-BD54-D33B-23711AAEA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F185AA-9D36-E5BF-35B1-A244CB5BD1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0C1D23-F603-AC98-76E5-9859899F8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D07359-2A17-080E-A0A8-4B508C2C5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BF2AC-CC85-3F33-0558-14851ACB2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64CA0-165F-129E-18D8-82437DFE4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3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BDBDEB-7A24-3E75-7285-17F352E00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42724-2AEF-11A8-935E-4699C63D5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9BF6D-EF39-FE01-B241-DE17445A0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89EE3-748F-90CB-9EDD-C1725C4A8B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D7435-12DA-56DC-4425-D9DBF708A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881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 Placeholder 106"/>
          <p:cNvSpPr>
            <a:spLocks noGrp="1"/>
          </p:cNvSpPr>
          <p:nvPr>
            <p:ph type="body" sz="quarter" idx="10"/>
          </p:nvPr>
        </p:nvSpPr>
        <p:spPr>
          <a:xfrm>
            <a:off x="1" y="2203633"/>
            <a:ext cx="12191999" cy="784923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en-US" sz="3600" b="1" dirty="0">
                <a:latin typeface="Aptos" panose="020B0004020202020204" pitchFamily="34" charset="0"/>
              </a:rPr>
              <a:t>Project 3: Automatic Au Consumption </a:t>
            </a:r>
          </a:p>
          <a:p>
            <a:pPr algn="ctr"/>
            <a:r>
              <a:rPr lang="en-US" sz="3600" b="1" dirty="0">
                <a:latin typeface="Aptos" panose="020B0004020202020204" pitchFamily="34" charset="0"/>
              </a:rPr>
              <a:t>Tracking for PLS Toolset</a:t>
            </a:r>
          </a:p>
          <a:p>
            <a:pPr algn="ctr"/>
            <a:r>
              <a:rPr lang="en-US" sz="3600" b="1" dirty="0">
                <a:solidFill>
                  <a:schemeClr val="tx1"/>
                </a:solidFill>
                <a:latin typeface="Aptos" panose="020B0004020202020204" pitchFamily="34" charset="0"/>
              </a:rPr>
              <a:t>Mentor: Eric </a:t>
            </a:r>
            <a:r>
              <a:rPr lang="en-US" sz="3600" b="1" dirty="0" err="1">
                <a:solidFill>
                  <a:schemeClr val="tx1"/>
                </a:solidFill>
                <a:latin typeface="Aptos" panose="020B0004020202020204" pitchFamily="34" charset="0"/>
              </a:rPr>
              <a:t>McComick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FC4E1B-1A89-6E73-3F8D-F446C1D9E1F8}"/>
              </a:ext>
            </a:extLst>
          </p:cNvPr>
          <p:cNvSpPr txBox="1"/>
          <p:nvPr/>
        </p:nvSpPr>
        <p:spPr>
          <a:xfrm>
            <a:off x="10833635" y="45688"/>
            <a:ext cx="129234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>
                <a:ln>
                  <a:noFill/>
                </a:ln>
                <a:solidFill>
                  <a:srgbClr val="009EE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Texas Operations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YE&amp;CS Engineering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5AB348FF-0208-5724-44CB-30E982833397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324142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4EA4C-37DC-9309-B69C-1D0ADB519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FA754-B3BC-6EAE-DD65-CA82E805B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Ultimate Goal: </a:t>
            </a:r>
            <a:r>
              <a:rPr lang="en-US" sz="2800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No scrap due to </a:t>
            </a:r>
            <a:r>
              <a:rPr lang="en-US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Au (</a:t>
            </a:r>
            <a:r>
              <a:rPr lang="en-US" sz="2800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Gold) plate bath concentration</a:t>
            </a:r>
            <a:endParaRPr lang="en-US" sz="2800" dirty="0">
              <a:solidFill>
                <a:srgbClr val="0070C0"/>
              </a:solidFill>
              <a:latin typeface="+mj-lt"/>
            </a:endParaRPr>
          </a:p>
          <a:p>
            <a:pPr>
              <a:spcAft>
                <a:spcPts val="600"/>
              </a:spcAft>
              <a:defRPr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Standard: </a:t>
            </a:r>
            <a:r>
              <a:rPr lang="en-US" sz="2800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Automated systems to track critical bath parameters</a:t>
            </a:r>
            <a:endParaRPr lang="en-US" sz="2800" dirty="0">
              <a:solidFill>
                <a:srgbClr val="0070C0"/>
              </a:solidFill>
              <a:latin typeface="+mj-lt"/>
            </a:endParaRPr>
          </a:p>
          <a:p>
            <a:pPr>
              <a:spcAft>
                <a:spcPts val="600"/>
              </a:spcAft>
              <a:defRPr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Gap to Standard: </a:t>
            </a:r>
            <a:r>
              <a:rPr lang="en-US" sz="2800" dirty="0">
                <a:solidFill>
                  <a:srgbClr val="FF0000"/>
                </a:solidFill>
                <a:latin typeface="+mj-lt"/>
              </a:rPr>
              <a:t>Manual tracking of when Au additions are required</a:t>
            </a:r>
            <a:endParaRPr lang="en-US" sz="2800" dirty="0">
              <a:solidFill>
                <a:srgbClr val="FF0000"/>
              </a:solidFill>
              <a:latin typeface="+mj-lt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4004278E-7335-0273-7203-81ABA61536E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173939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76" y="623762"/>
            <a:ext cx="1218565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075512" y="125056"/>
            <a:ext cx="2740293" cy="369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98" dirty="0"/>
              <a:t>   </a:t>
            </a:r>
          </a:p>
        </p:txBody>
      </p:sp>
      <p:sp>
        <p:nvSpPr>
          <p:cNvPr id="75" name="Title 1">
            <a:extLst>
              <a:ext uri="{FF2B5EF4-FFF2-40B4-BE49-F238E27FC236}">
                <a16:creationId xmlns:a16="http://schemas.microsoft.com/office/drawing/2014/main" id="{B76E7BDF-4062-4BB9-9445-97AF289DB8F2}"/>
              </a:ext>
            </a:extLst>
          </p:cNvPr>
          <p:cNvSpPr txBox="1">
            <a:spLocks/>
          </p:cNvSpPr>
          <p:nvPr/>
        </p:nvSpPr>
        <p:spPr>
          <a:xfrm>
            <a:off x="41420" y="32876"/>
            <a:ext cx="9276116" cy="503502"/>
          </a:xfrm>
          <a:prstGeom prst="rect">
            <a:avLst/>
          </a:prstGeom>
        </p:spPr>
        <p:txBody>
          <a:bodyPr/>
          <a:lstStyle>
            <a:lvl1pPr marL="0" indent="0" algn="l" defTabSz="91444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199" dirty="0"/>
              <a:t>Current State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31111D-4475-0704-9E48-FAA5C2448104}"/>
              </a:ext>
            </a:extLst>
          </p:cNvPr>
          <p:cNvGrpSpPr/>
          <p:nvPr/>
        </p:nvGrpSpPr>
        <p:grpSpPr>
          <a:xfrm>
            <a:off x="218558" y="1677424"/>
            <a:ext cx="7602479" cy="4183826"/>
            <a:chOff x="1132959" y="1312300"/>
            <a:chExt cx="8352558" cy="5036894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48087CAA-C837-4CDF-8200-172A90650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98753" y="1312300"/>
              <a:ext cx="6510482" cy="466801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B8D4604-3438-4D24-B929-37F41FF326A7}"/>
                </a:ext>
              </a:extLst>
            </p:cNvPr>
            <p:cNvSpPr txBox="1"/>
            <p:nvPr/>
          </p:nvSpPr>
          <p:spPr>
            <a:xfrm rot="16200000">
              <a:off x="-304800" y="3079750"/>
              <a:ext cx="3244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Amp Hours Accumulated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499CACE-580E-44D8-9A13-90A2D612E48B}"/>
                </a:ext>
              </a:extLst>
            </p:cNvPr>
            <p:cNvSpPr txBox="1"/>
            <p:nvPr/>
          </p:nvSpPr>
          <p:spPr>
            <a:xfrm>
              <a:off x="4960846" y="5979862"/>
              <a:ext cx="3244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Time </a:t>
              </a:r>
              <a:r>
                <a:rPr lang="en-US" dirty="0">
                  <a:sym typeface="Wingdings" panose="05000000000000000000" pitchFamily="2" charset="2"/>
                </a:rPr>
                <a:t></a:t>
              </a:r>
              <a:endParaRPr lang="en-US" dirty="0"/>
            </a:p>
          </p:txBody>
        </p:sp>
        <p:sp>
          <p:nvSpPr>
            <p:cNvPr id="13" name="Explosion: 8 Points 12">
              <a:extLst>
                <a:ext uri="{FF2B5EF4-FFF2-40B4-BE49-F238E27FC236}">
                  <a16:creationId xmlns:a16="http://schemas.microsoft.com/office/drawing/2014/main" id="{934D90FB-4BED-4306-A6C2-49E277B3FB7A}"/>
                </a:ext>
              </a:extLst>
            </p:cNvPr>
            <p:cNvSpPr/>
            <p:nvPr/>
          </p:nvSpPr>
          <p:spPr>
            <a:xfrm>
              <a:off x="6467841" y="3701386"/>
              <a:ext cx="393700" cy="469900"/>
            </a:xfrm>
            <a:prstGeom prst="irregularSeal1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200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4576102-E725-4A78-8A04-0C517850673A}"/>
                </a:ext>
              </a:extLst>
            </p:cNvPr>
            <p:cNvCxnSpPr/>
            <p:nvPr/>
          </p:nvCxnSpPr>
          <p:spPr>
            <a:xfrm>
              <a:off x="6660243" y="4133653"/>
              <a:ext cx="0" cy="14559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E9DC4FC-2E0F-45BF-AC3D-3E36DDB444E1}"/>
                </a:ext>
              </a:extLst>
            </p:cNvPr>
            <p:cNvSpPr/>
            <p:nvPr/>
          </p:nvSpPr>
          <p:spPr>
            <a:xfrm>
              <a:off x="5083620" y="1405803"/>
              <a:ext cx="273050" cy="298444"/>
            </a:xfrm>
            <a:prstGeom prst="ellipse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200" dirty="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2B4561B-BF3F-41D7-8CBB-6C1AD36D70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82132" y="1704247"/>
              <a:ext cx="38015" cy="4010753"/>
            </a:xfrm>
            <a:prstGeom prst="straightConnector1">
              <a:avLst/>
            </a:prstGeom>
            <a:ln w="38100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B04BC64-FBC1-4D2B-8467-8F831C2206B9}"/>
                </a:ext>
              </a:extLst>
            </p:cNvPr>
            <p:cNvSpPr txBox="1"/>
            <p:nvPr/>
          </p:nvSpPr>
          <p:spPr>
            <a:xfrm rot="16200000">
              <a:off x="3863842" y="3546449"/>
              <a:ext cx="26574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92D050"/>
                  </a:solidFill>
                </a:rPr>
                <a:t>Intentional Counter Reset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2EF76D3-E982-4E5E-8A09-41982BF236B5}"/>
                </a:ext>
              </a:extLst>
            </p:cNvPr>
            <p:cNvSpPr txBox="1"/>
            <p:nvPr/>
          </p:nvSpPr>
          <p:spPr>
            <a:xfrm rot="16200000">
              <a:off x="5980723" y="4674753"/>
              <a:ext cx="13679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0000"/>
                  </a:solidFill>
                </a:rPr>
                <a:t>EES Restart Event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7915A1A-20FE-43DD-B78E-43B475A097E1}"/>
                </a:ext>
              </a:extLst>
            </p:cNvPr>
            <p:cNvSpPr/>
            <p:nvPr/>
          </p:nvSpPr>
          <p:spPr>
            <a:xfrm>
              <a:off x="7269405" y="3939277"/>
              <a:ext cx="273050" cy="298444"/>
            </a:xfrm>
            <a:prstGeom prst="ellips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200" dirty="0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E11DBB6-CAB0-4BDC-A35C-8460FE3FCF2D}"/>
                </a:ext>
              </a:extLst>
            </p:cNvPr>
            <p:cNvCxnSpPr>
              <a:cxnSpLocks/>
              <a:stCxn id="44" idx="0"/>
            </p:cNvCxnSpPr>
            <p:nvPr/>
          </p:nvCxnSpPr>
          <p:spPr>
            <a:xfrm flipV="1">
              <a:off x="7405930" y="2273980"/>
              <a:ext cx="0" cy="166529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18C1114-87BE-47C2-8FFE-957C11B8B748}"/>
                </a:ext>
              </a:extLst>
            </p:cNvPr>
            <p:cNvSpPr txBox="1"/>
            <p:nvPr/>
          </p:nvSpPr>
          <p:spPr>
            <a:xfrm rot="16200000">
              <a:off x="6508986" y="2960722"/>
              <a:ext cx="17938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2"/>
                  </a:solidFill>
                </a:rPr>
                <a:t>Engineer Manual Correction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B676CBA-10CD-4616-B6EA-E8B1080796A7}"/>
                </a:ext>
              </a:extLst>
            </p:cNvPr>
            <p:cNvSpPr txBox="1"/>
            <p:nvPr/>
          </p:nvSpPr>
          <p:spPr>
            <a:xfrm>
              <a:off x="8034661" y="1405276"/>
              <a:ext cx="14508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USL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EF07A6A-420C-F027-CF52-C6CA288C2AE1}"/>
              </a:ext>
            </a:extLst>
          </p:cNvPr>
          <p:cNvSpPr txBox="1"/>
          <p:nvPr/>
        </p:nvSpPr>
        <p:spPr>
          <a:xfrm>
            <a:off x="2368259" y="2161263"/>
            <a:ext cx="415543" cy="332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A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57B8A97-6AEF-0BA5-9358-1B446FDEF547}"/>
              </a:ext>
            </a:extLst>
          </p:cNvPr>
          <p:cNvCxnSpPr>
            <a:cxnSpLocks/>
          </p:cNvCxnSpPr>
          <p:nvPr/>
        </p:nvCxnSpPr>
        <p:spPr>
          <a:xfrm flipH="1" flipV="1">
            <a:off x="2537583" y="2429456"/>
            <a:ext cx="183767" cy="2625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8607FA-8F04-52C2-8937-DB9CE20CEFC4}"/>
              </a:ext>
            </a:extLst>
          </p:cNvPr>
          <p:cNvSpPr txBox="1"/>
          <p:nvPr/>
        </p:nvSpPr>
        <p:spPr>
          <a:xfrm>
            <a:off x="4371223" y="3854891"/>
            <a:ext cx="415543" cy="332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B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5822B8A-4D60-712A-27F1-782B40F404EB}"/>
              </a:ext>
            </a:extLst>
          </p:cNvPr>
          <p:cNvCxnSpPr>
            <a:cxnSpLocks/>
          </p:cNvCxnSpPr>
          <p:nvPr/>
        </p:nvCxnSpPr>
        <p:spPr>
          <a:xfrm flipH="1" flipV="1">
            <a:off x="4540546" y="4123084"/>
            <a:ext cx="183767" cy="2625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9103B4F-3F3B-8583-A10F-307F8CF64C06}"/>
              </a:ext>
            </a:extLst>
          </p:cNvPr>
          <p:cNvSpPr txBox="1"/>
          <p:nvPr/>
        </p:nvSpPr>
        <p:spPr>
          <a:xfrm>
            <a:off x="5624685" y="4811244"/>
            <a:ext cx="408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C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53242C5-0F20-DCDA-594B-9F8EB5458533}"/>
              </a:ext>
            </a:extLst>
          </p:cNvPr>
          <p:cNvCxnSpPr>
            <a:cxnSpLocks/>
          </p:cNvCxnSpPr>
          <p:nvPr/>
        </p:nvCxnSpPr>
        <p:spPr>
          <a:xfrm>
            <a:off x="5530925" y="4696319"/>
            <a:ext cx="187521" cy="2114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55B20A4-72DE-9028-2A7E-1D4E89F8738A}"/>
              </a:ext>
            </a:extLst>
          </p:cNvPr>
          <p:cNvSpPr txBox="1"/>
          <p:nvPr/>
        </p:nvSpPr>
        <p:spPr>
          <a:xfrm>
            <a:off x="6410153" y="2338758"/>
            <a:ext cx="415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A96A49-81DF-296F-A144-B599B20C1ED1}"/>
              </a:ext>
            </a:extLst>
          </p:cNvPr>
          <p:cNvCxnSpPr>
            <a:cxnSpLocks/>
          </p:cNvCxnSpPr>
          <p:nvPr/>
        </p:nvCxnSpPr>
        <p:spPr>
          <a:xfrm>
            <a:off x="6138305" y="2147288"/>
            <a:ext cx="362166" cy="3289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A303B24-68C9-71D3-3FBC-56C3A1412393}"/>
              </a:ext>
            </a:extLst>
          </p:cNvPr>
          <p:cNvSpPr txBox="1"/>
          <p:nvPr/>
        </p:nvSpPr>
        <p:spPr>
          <a:xfrm>
            <a:off x="7014152" y="2133588"/>
            <a:ext cx="495929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A: The Amp Hour accumulating normally</a:t>
            </a:r>
          </a:p>
          <a:p>
            <a:r>
              <a:rPr lang="en-US" sz="2000" dirty="0"/>
              <a:t>A-B: Reaching the limit 3750 (Replenished Au)</a:t>
            </a:r>
          </a:p>
          <a:p>
            <a:r>
              <a:rPr lang="en-US" sz="2000" dirty="0"/>
              <a:t>B: Start accumulating Amp hours again</a:t>
            </a:r>
          </a:p>
          <a:p>
            <a:r>
              <a:rPr lang="en-US" sz="2000" dirty="0"/>
              <a:t>B-C: Receive EES restart Message (Due to EES false reset) </a:t>
            </a:r>
          </a:p>
          <a:p>
            <a:r>
              <a:rPr lang="en-US" sz="2000" dirty="0"/>
              <a:t>C: Amp hour accumulating</a:t>
            </a:r>
          </a:p>
          <a:p>
            <a:r>
              <a:rPr lang="en-US" sz="2000" dirty="0"/>
              <a:t>C-D: </a:t>
            </a:r>
            <a:r>
              <a:rPr lang="en-US" sz="2000" dirty="0">
                <a:solidFill>
                  <a:srgbClr val="FF0000"/>
                </a:solidFill>
              </a:rPr>
              <a:t>Engineer gets the EES History and add Amp hour that was accumulate from maximum of B segment to the maximum of C segment</a:t>
            </a:r>
          </a:p>
          <a:p>
            <a:r>
              <a:rPr lang="en-US" sz="2000" dirty="0"/>
              <a:t>D: Reaching the limit 3750 (Reset)</a:t>
            </a:r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8CB4A5AF-57FF-813C-D9CE-C59C7F17357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128545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83664-8A07-0821-F83B-310F7CC8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Target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83838-1129-2984-4CF3-F717EFBE2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No manual tracking (any wafer processed is tracked)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Saves 10 min operator time per shift</a:t>
            </a:r>
          </a:p>
          <a:p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103D5F5D-2424-DE70-95F3-387249AEE3B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310883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E192E2-BA20-1F15-FA2A-216398BB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304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Why does it matter?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F4461-51F2-24F3-7171-87E6D25BD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125" y="1690688"/>
            <a:ext cx="11555482" cy="4495861"/>
          </a:xfrm>
        </p:spPr>
        <p:txBody>
          <a:bodyPr/>
          <a:lstStyle/>
          <a:p>
            <a:r>
              <a:rPr lang="en-US" dirty="0"/>
              <a:t>Saving $2400 a year (takes off the manual operators)</a:t>
            </a:r>
          </a:p>
          <a:p>
            <a:r>
              <a:rPr lang="en-US" dirty="0"/>
              <a:t>Remove potential depletion of gold concentration on PLS </a:t>
            </a:r>
          </a:p>
          <a:p>
            <a:pPr lvl="1"/>
            <a:r>
              <a:rPr lang="en-US" dirty="0"/>
              <a:t>Chemistry replacement – prevent loss up to $150k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23" name="BJPseudoFooter">
            <a:extLst>
              <a:ext uri="{FF2B5EF4-FFF2-40B4-BE49-F238E27FC236}">
                <a16:creationId xmlns:a16="http://schemas.microsoft.com/office/drawing/2014/main" id="{F9B39BF3-1B23-9269-A1D4-8FEC26FAC8ED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868741" y="6488668"/>
            <a:ext cx="2454518" cy="369332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206381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D273B-BDC4-F7F7-82BB-E8F8B3200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How the listener works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3CD96F-1BC5-F636-FD0F-2A56C26E3F1B}"/>
              </a:ext>
            </a:extLst>
          </p:cNvPr>
          <p:cNvSpPr/>
          <p:nvPr/>
        </p:nvSpPr>
        <p:spPr>
          <a:xfrm>
            <a:off x="7669729" y="1663706"/>
            <a:ext cx="2487713" cy="1279999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an AMQ Consumer (JAVA)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270483-2E99-B696-70F5-8DBF94CCB18E}"/>
              </a:ext>
            </a:extLst>
          </p:cNvPr>
          <p:cNvSpPr/>
          <p:nvPr/>
        </p:nvSpPr>
        <p:spPr>
          <a:xfrm>
            <a:off x="1007861" y="3385885"/>
            <a:ext cx="2261134" cy="1200882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Query the </a:t>
            </a:r>
            <a:r>
              <a:rPr lang="en-US" dirty="0" err="1"/>
              <a:t>FDCDB_trace</a:t>
            </a:r>
            <a:r>
              <a:rPr lang="en-US" dirty="0"/>
              <a:t> database and get data (Python, SQL)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66677C-AB74-0CC0-E98F-CF7BB0ABE83C}"/>
              </a:ext>
            </a:extLst>
          </p:cNvPr>
          <p:cNvSpPr/>
          <p:nvPr/>
        </p:nvSpPr>
        <p:spPr>
          <a:xfrm>
            <a:off x="4225505" y="3393309"/>
            <a:ext cx="2487714" cy="119345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 the XML message and extract </a:t>
            </a:r>
            <a:r>
              <a:rPr lang="en-US" dirty="0" err="1"/>
              <a:t>event_time</a:t>
            </a:r>
            <a:r>
              <a:rPr lang="en-US" dirty="0"/>
              <a:t> and </a:t>
            </a:r>
            <a:r>
              <a:rPr lang="en-US" dirty="0" err="1"/>
              <a:t>chamber_ID</a:t>
            </a:r>
            <a:r>
              <a:rPr lang="en-US" dirty="0"/>
              <a:t> (Python )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C7490A-E756-FE27-5390-865AD19906E0}"/>
              </a:ext>
            </a:extLst>
          </p:cNvPr>
          <p:cNvSpPr/>
          <p:nvPr/>
        </p:nvSpPr>
        <p:spPr>
          <a:xfrm>
            <a:off x="7669729" y="3391939"/>
            <a:ext cx="2487713" cy="119482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Save the restart Message in a txt file</a:t>
            </a:r>
          </a:p>
          <a:p>
            <a:pPr algn="ctr"/>
            <a:r>
              <a:rPr lang="en-US" dirty="0"/>
              <a:t>(JAVA)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DA7FA9-3678-43FC-AB06-FA86CFCF63C0}"/>
              </a:ext>
            </a:extLst>
          </p:cNvPr>
          <p:cNvSpPr/>
          <p:nvPr/>
        </p:nvSpPr>
        <p:spPr>
          <a:xfrm>
            <a:off x="1007861" y="4963029"/>
            <a:ext cx="2261134" cy="110627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 the </a:t>
            </a:r>
            <a:r>
              <a:rPr lang="en-US" dirty="0" err="1"/>
              <a:t>AmpHr</a:t>
            </a:r>
            <a:r>
              <a:rPr lang="en-US" dirty="0"/>
              <a:t> data (Python)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0AE123-9AE7-8ECD-9883-78114CDDCFFB}"/>
              </a:ext>
            </a:extLst>
          </p:cNvPr>
          <p:cNvSpPr/>
          <p:nvPr/>
        </p:nvSpPr>
        <p:spPr>
          <a:xfrm>
            <a:off x="4225505" y="4963028"/>
            <a:ext cx="2487708" cy="110627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 the </a:t>
            </a:r>
            <a:r>
              <a:rPr lang="en-US" dirty="0" err="1"/>
              <a:t>AmpHr</a:t>
            </a:r>
            <a:r>
              <a:rPr lang="en-US" dirty="0"/>
              <a:t> counter value to the EES back end (Python)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34946F-1692-EFB2-71D1-E09679875F53}"/>
              </a:ext>
            </a:extLst>
          </p:cNvPr>
          <p:cNvSpPr/>
          <p:nvPr/>
        </p:nvSpPr>
        <p:spPr>
          <a:xfrm>
            <a:off x="1730945" y="1643840"/>
            <a:ext cx="1446196" cy="132125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Active MQ:</a:t>
            </a:r>
          </a:p>
          <a:p>
            <a:pPr algn="ctr"/>
            <a:r>
              <a:rPr lang="en-US" dirty="0"/>
              <a:t>Topic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C6D8EC9-D620-C8CC-D0B9-78629FDD525F}"/>
              </a:ext>
            </a:extLst>
          </p:cNvPr>
          <p:cNvCxnSpPr>
            <a:cxnSpLocks/>
            <a:stCxn id="7" idx="1"/>
            <a:endCxn id="18" idx="6"/>
          </p:cNvCxnSpPr>
          <p:nvPr/>
        </p:nvCxnSpPr>
        <p:spPr>
          <a:xfrm flipH="1">
            <a:off x="3177141" y="2303706"/>
            <a:ext cx="4492588" cy="7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1C89457-4F8A-9402-5047-2741402D3BEB}"/>
              </a:ext>
            </a:extLst>
          </p:cNvPr>
          <p:cNvSpPr txBox="1"/>
          <p:nvPr/>
        </p:nvSpPr>
        <p:spPr>
          <a:xfrm>
            <a:off x="4394735" y="1912406"/>
            <a:ext cx="2742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listen to Topics (JAVA)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B2A096-515F-5219-88AC-A79896D5D7B6}"/>
              </a:ext>
            </a:extLst>
          </p:cNvPr>
          <p:cNvCxnSpPr>
            <a:cxnSpLocks/>
          </p:cNvCxnSpPr>
          <p:nvPr/>
        </p:nvCxnSpPr>
        <p:spPr>
          <a:xfrm>
            <a:off x="3099335" y="2503792"/>
            <a:ext cx="457039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DDE20A6-5CA0-E9D3-6BAC-7C7723EA46BB}"/>
              </a:ext>
            </a:extLst>
          </p:cNvPr>
          <p:cNvSpPr txBox="1"/>
          <p:nvPr/>
        </p:nvSpPr>
        <p:spPr>
          <a:xfrm>
            <a:off x="3709734" y="2521766"/>
            <a:ext cx="3528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the EES restart message and data in XML from the topics (JAVA)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28C7899-7601-2766-0941-77ED9E21B291}"/>
              </a:ext>
            </a:extLst>
          </p:cNvPr>
          <p:cNvCxnSpPr>
            <a:cxnSpLocks/>
            <a:stCxn id="7" idx="2"/>
            <a:endCxn id="13" idx="0"/>
          </p:cNvCxnSpPr>
          <p:nvPr/>
        </p:nvCxnSpPr>
        <p:spPr>
          <a:xfrm>
            <a:off x="8913586" y="2943705"/>
            <a:ext cx="0" cy="4482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CC2C98D-4032-640A-433C-7A28D23DCD72}"/>
              </a:ext>
            </a:extLst>
          </p:cNvPr>
          <p:cNvCxnSpPr>
            <a:cxnSpLocks/>
            <a:stCxn id="13" idx="1"/>
            <a:endCxn id="12" idx="3"/>
          </p:cNvCxnSpPr>
          <p:nvPr/>
        </p:nvCxnSpPr>
        <p:spPr>
          <a:xfrm flipH="1">
            <a:off x="6713219" y="3989353"/>
            <a:ext cx="956510" cy="6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163267AD-FFE7-C002-4CA6-18152F0C571F}"/>
              </a:ext>
            </a:extLst>
          </p:cNvPr>
          <p:cNvCxnSpPr>
            <a:cxnSpLocks/>
            <a:stCxn id="12" idx="1"/>
            <a:endCxn id="11" idx="3"/>
          </p:cNvCxnSpPr>
          <p:nvPr/>
        </p:nvCxnSpPr>
        <p:spPr>
          <a:xfrm flipH="1" flipV="1">
            <a:off x="3268995" y="3986326"/>
            <a:ext cx="956510" cy="37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33A88D2-D6AA-95D6-ED83-0E60BC73E3DE}"/>
              </a:ext>
            </a:extLst>
          </p:cNvPr>
          <p:cNvCxnSpPr>
            <a:cxnSpLocks/>
            <a:stCxn id="11" idx="2"/>
            <a:endCxn id="15" idx="0"/>
          </p:cNvCxnSpPr>
          <p:nvPr/>
        </p:nvCxnSpPr>
        <p:spPr>
          <a:xfrm>
            <a:off x="2138428" y="4586767"/>
            <a:ext cx="0" cy="3762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62CFB215-EE2F-77D7-225C-BA84A06D2039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 flipV="1">
            <a:off x="3268995" y="5516164"/>
            <a:ext cx="956510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FDBBDD8-6F62-39C7-D805-BCD3B8F179C1}"/>
              </a:ext>
            </a:extLst>
          </p:cNvPr>
          <p:cNvGrpSpPr/>
          <p:nvPr/>
        </p:nvGrpSpPr>
        <p:grpSpPr>
          <a:xfrm>
            <a:off x="2454043" y="1371508"/>
            <a:ext cx="8899757" cy="4144656"/>
            <a:chOff x="2454043" y="1371508"/>
            <a:chExt cx="8899757" cy="4144656"/>
          </a:xfrm>
        </p:grpSpPr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280C8FE2-1027-776B-5CB4-E5B768F91447}"/>
                </a:ext>
              </a:extLst>
            </p:cNvPr>
            <p:cNvCxnSpPr>
              <a:cxnSpLocks/>
            </p:cNvCxnSpPr>
            <p:nvPr/>
          </p:nvCxnSpPr>
          <p:spPr>
            <a:xfrm>
              <a:off x="11353800" y="1371508"/>
              <a:ext cx="0" cy="41446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A468C75-AD40-A8A2-55F1-1E0485DA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05767" y="1371508"/>
              <a:ext cx="8248033" cy="8339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BA5F0232-64DF-E093-DC01-192B0C3AE508}"/>
                </a:ext>
              </a:extLst>
            </p:cNvPr>
            <p:cNvCxnSpPr>
              <a:cxnSpLocks/>
              <a:endCxn id="18" idx="0"/>
            </p:cNvCxnSpPr>
            <p:nvPr/>
          </p:nvCxnSpPr>
          <p:spPr>
            <a:xfrm flipH="1">
              <a:off x="2454043" y="1454898"/>
              <a:ext cx="663533" cy="1889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B47C858A-DB3F-54E7-297C-4FAEE5CB0106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6713213" y="5516163"/>
              <a:ext cx="46405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Footer Placeholder 33">
            <a:extLst>
              <a:ext uri="{FF2B5EF4-FFF2-40B4-BE49-F238E27FC236}">
                <a16:creationId xmlns:a16="http://schemas.microsoft.com/office/drawing/2014/main" id="{EE20ABBD-C430-6969-A635-5671D98A094B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1983436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  <p:bldP spid="13" grpId="0" animBg="1"/>
      <p:bldP spid="15" grpId="0" animBg="1"/>
      <p:bldP spid="17" grpId="0" animBg="1"/>
      <p:bldP spid="18" grpId="0" animBg="1"/>
      <p:bldP spid="21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8553F-7F99-54E6-6193-7529850B3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The Magic</a:t>
            </a:r>
          </a:p>
        </p:txBody>
      </p:sp>
      <p:pic>
        <p:nvPicPr>
          <p:cNvPr id="5" name="Video Project 1">
            <a:hlinkClick r:id="" action="ppaction://media"/>
            <a:extLst>
              <a:ext uri="{FF2B5EF4-FFF2-40B4-BE49-F238E27FC236}">
                <a16:creationId xmlns:a16="http://schemas.microsoft.com/office/drawing/2014/main" id="{A88BDBDF-736C-F89B-1BE3-625790965CF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35629" y="1419344"/>
            <a:ext cx="8577942" cy="4824983"/>
          </a:xfrm>
        </p:spPr>
      </p:pic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8272B6FE-FE84-D397-EDB0-E41E37F6855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3312998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0E24C-4F04-D4A2-84E2-999DD078F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Summary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8EE99-63DD-F2DC-1264-D3506E519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Real-time automated system that tracks critical bath parameters </a:t>
            </a:r>
          </a:p>
          <a:p>
            <a:r>
              <a:rPr lang="en-US" dirty="0">
                <a:latin typeface="+mj-lt"/>
              </a:rPr>
              <a:t>Saving $2400 a year (takes off the manual operators)</a:t>
            </a:r>
          </a:p>
          <a:p>
            <a:r>
              <a:rPr lang="en-US" dirty="0">
                <a:latin typeface="+mj-lt"/>
              </a:rPr>
              <a:t>Remove potential depletion of gold concentration on PLS </a:t>
            </a:r>
          </a:p>
          <a:p>
            <a:pPr lvl="1"/>
            <a:r>
              <a:rPr lang="en-US" dirty="0">
                <a:latin typeface="+mj-lt"/>
              </a:rPr>
              <a:t>Chemistry replacement – preventing loss up to $150k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B043BFF0-2880-66C5-EAFC-15681F7112A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25802714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643</Words>
  <Application>Microsoft Office PowerPoint</Application>
  <PresentationFormat>Widescreen</PresentationFormat>
  <Paragraphs>89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Arial Rounded MT Bold</vt:lpstr>
      <vt:lpstr>Calibri</vt:lpstr>
      <vt:lpstr>Wingdings</vt:lpstr>
      <vt:lpstr>Office Theme</vt:lpstr>
      <vt:lpstr>PowerPoint Presentation</vt:lpstr>
      <vt:lpstr>Problem Statement</vt:lpstr>
      <vt:lpstr>PowerPoint Presentation</vt:lpstr>
      <vt:lpstr>Target State</vt:lpstr>
      <vt:lpstr>Why does it matter?</vt:lpstr>
      <vt:lpstr>How the listener works</vt:lpstr>
      <vt:lpstr>The Magic</vt:lpstr>
      <vt:lpstr>Summary of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Ting Wei Wu</dc:creator>
  <cp:lastModifiedBy>Ting Wei Wu</cp:lastModifiedBy>
  <cp:revision>2</cp:revision>
  <dcterms:created xsi:type="dcterms:W3CDTF">2024-09-06T00:55:21Z</dcterms:created>
  <dcterms:modified xsi:type="dcterms:W3CDTF">2024-09-06T02:36:12Z</dcterms:modified>
</cp:coreProperties>
</file>

<file path=docProps/thumbnail.jpeg>
</file>